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ladea" charset="1" panose="02040503050406030204"/>
      <p:regular r:id="rId18"/>
    </p:embeddedFont>
    <p:embeddedFont>
      <p:font typeface="Caladea Bold" charset="1" panose="02040803050406030204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5.png" Type="http://schemas.openxmlformats.org/officeDocument/2006/relationships/image"/><Relationship Id="rId4" Target="../media/image2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http://localhost:8892/notebooks/Documents/projects/Eoc%20and%20MFC/HAR_CNN-lstm.ipynb" TargetMode="External" Type="http://schemas.openxmlformats.org/officeDocument/2006/relationships/hyperlink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35320" cy="452660"/>
          </a:xfrm>
          <a:custGeom>
            <a:avLst/>
            <a:gdLst/>
            <a:ahLst/>
            <a:cxnLst/>
            <a:rect r="r" b="b" t="t" l="l"/>
            <a:pathLst>
              <a:path h="452660" w="535320">
                <a:moveTo>
                  <a:pt x="0" y="0"/>
                </a:moveTo>
                <a:lnTo>
                  <a:pt x="535320" y="0"/>
                </a:lnTo>
                <a:lnTo>
                  <a:pt x="535320" y="452660"/>
                </a:lnTo>
                <a:lnTo>
                  <a:pt x="0" y="452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745" y="2655048"/>
            <a:ext cx="10339903" cy="231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3"/>
              </a:lnSpc>
            </a:pPr>
            <a:r>
              <a:rPr lang="en-US" sz="8465">
                <a:solidFill>
                  <a:srgbClr val="F097FF"/>
                </a:solidFill>
                <a:latin typeface="Caladea"/>
                <a:ea typeface="Caladea"/>
                <a:cs typeface="Caladea"/>
                <a:sym typeface="Caladea"/>
              </a:rPr>
              <a:t>HUMAN ACTIVITY RECOGNITION (HAR)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745" y="7358878"/>
            <a:ext cx="2484732" cy="41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591012" y="7358878"/>
            <a:ext cx="8291351" cy="251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</a:p>
          <a:p>
            <a:pPr algn="r">
              <a:lnSpc>
                <a:spcPts val="3359"/>
              </a:lnSpc>
            </a:pPr>
          </a:p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Aadhijith.E.G - CB.SC.U4AIE24113</a:t>
            </a:r>
          </a:p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    Kamalesh.A.L - CB.SC.U4AIE24121</a:t>
            </a:r>
          </a:p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Siva Adithya - CB.SC.U4AIE24126</a:t>
            </a:r>
          </a:p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Siddarth Sankar - CB.SC.U4AIE24151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0111" y="1018810"/>
            <a:ext cx="3688144" cy="41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Group-12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6848" y="2357802"/>
            <a:ext cx="8126427" cy="6205201"/>
          </a:xfrm>
          <a:custGeom>
            <a:avLst/>
            <a:gdLst/>
            <a:ahLst/>
            <a:cxnLst/>
            <a:rect r="r" b="b" t="t" l="l"/>
            <a:pathLst>
              <a:path h="6205201" w="8126427">
                <a:moveTo>
                  <a:pt x="0" y="0"/>
                </a:moveTo>
                <a:lnTo>
                  <a:pt x="8126427" y="0"/>
                </a:lnTo>
                <a:lnTo>
                  <a:pt x="8126427" y="6205201"/>
                </a:lnTo>
                <a:lnTo>
                  <a:pt x="0" y="620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40676" y="636014"/>
            <a:ext cx="831571" cy="785373"/>
          </a:xfrm>
          <a:custGeom>
            <a:avLst/>
            <a:gdLst/>
            <a:ahLst/>
            <a:cxnLst/>
            <a:rect r="r" b="b" t="t" l="l"/>
            <a:pathLst>
              <a:path h="785373" w="831571">
                <a:moveTo>
                  <a:pt x="0" y="0"/>
                </a:moveTo>
                <a:lnTo>
                  <a:pt x="831571" y="0"/>
                </a:lnTo>
                <a:lnTo>
                  <a:pt x="831571" y="785372"/>
                </a:lnTo>
                <a:lnTo>
                  <a:pt x="0" y="785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0777" y="2357802"/>
            <a:ext cx="524128" cy="524128"/>
          </a:xfrm>
          <a:custGeom>
            <a:avLst/>
            <a:gdLst/>
            <a:ahLst/>
            <a:cxnLst/>
            <a:rect r="r" b="b" t="t" l="l"/>
            <a:pathLst>
              <a:path h="524128" w="524128">
                <a:moveTo>
                  <a:pt x="0" y="0"/>
                </a:moveTo>
                <a:lnTo>
                  <a:pt x="524128" y="0"/>
                </a:lnTo>
                <a:lnTo>
                  <a:pt x="524128" y="524127"/>
                </a:lnTo>
                <a:lnTo>
                  <a:pt x="0" y="52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3759" y="512852"/>
            <a:ext cx="11727958" cy="113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8166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2406" y="2357802"/>
            <a:ext cx="7454895" cy="670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555" spc="125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Training Accuracy:</a:t>
            </a:r>
          </a:p>
          <a:p>
            <a:pPr algn="l">
              <a:lnSpc>
                <a:spcPts val="2938"/>
              </a:lnSpc>
            </a:pPr>
          </a:p>
          <a:p>
            <a:pPr algn="ctr" marL="551753" indent="-275876" lvl="1">
              <a:lnSpc>
                <a:spcPts val="2938"/>
              </a:lnSpc>
              <a:buFont typeface="Arial"/>
              <a:buChar char="•"/>
            </a:pPr>
            <a:r>
              <a:rPr lang="en-US" b="true" sz="2555" spc="125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The training accuracy steadily increases, reaching around 90% by the final epoch.</a:t>
            </a:r>
          </a:p>
          <a:p>
            <a:pPr algn="ctr">
              <a:lnSpc>
                <a:spcPts val="2938"/>
              </a:lnSpc>
            </a:pPr>
            <a:r>
              <a:rPr lang="en-US" b="true" sz="2555" spc="125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 This indicates the model is learning well during training.</a:t>
            </a:r>
          </a:p>
          <a:p>
            <a:pPr algn="ctr">
              <a:lnSpc>
                <a:spcPts val="2938"/>
              </a:lnSpc>
            </a:pPr>
          </a:p>
          <a:p>
            <a:pPr algn="l">
              <a:lnSpc>
                <a:spcPts val="2938"/>
              </a:lnSpc>
            </a:pPr>
            <a:r>
              <a:rPr lang="en-US" sz="2555" spc="125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 Validation Accuracy:</a:t>
            </a:r>
          </a:p>
          <a:p>
            <a:pPr algn="l">
              <a:lnSpc>
                <a:spcPts val="2938"/>
              </a:lnSpc>
            </a:pPr>
          </a:p>
          <a:p>
            <a:pPr algn="ctr" marL="551753" indent="-275876" lvl="1">
              <a:lnSpc>
                <a:spcPts val="2938"/>
              </a:lnSpc>
              <a:buFont typeface="Arial"/>
              <a:buChar char="•"/>
            </a:pPr>
            <a:r>
              <a:rPr lang="en-US" b="true" sz="2555" spc="125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The validation accuracy improves consistently but plateaus around 75% after epoch 12.</a:t>
            </a:r>
          </a:p>
          <a:p>
            <a:pPr algn="ctr">
              <a:lnSpc>
                <a:spcPts val="2938"/>
              </a:lnSpc>
            </a:pPr>
          </a:p>
          <a:p>
            <a:pPr algn="ctr" marL="551753" indent="-275876" lvl="1">
              <a:lnSpc>
                <a:spcPts val="2938"/>
              </a:lnSpc>
              <a:buFont typeface="Arial"/>
              <a:buChar char="•"/>
            </a:pPr>
            <a:r>
              <a:rPr lang="en-US" b="true" sz="2555" spc="125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The gap between training and validation accuracy suggests a slight overfitting issue — the model performs better on the training data than on unseen data.</a:t>
            </a:r>
          </a:p>
          <a:p>
            <a:pPr algn="ctr">
              <a:lnSpc>
                <a:spcPts val="293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70777" y="4881436"/>
            <a:ext cx="524128" cy="524128"/>
          </a:xfrm>
          <a:custGeom>
            <a:avLst/>
            <a:gdLst/>
            <a:ahLst/>
            <a:cxnLst/>
            <a:rect r="r" b="b" t="t" l="l"/>
            <a:pathLst>
              <a:path h="524128" w="524128">
                <a:moveTo>
                  <a:pt x="0" y="0"/>
                </a:moveTo>
                <a:lnTo>
                  <a:pt x="524128" y="0"/>
                </a:lnTo>
                <a:lnTo>
                  <a:pt x="524128" y="524128"/>
                </a:lnTo>
                <a:lnTo>
                  <a:pt x="0" y="52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306" y="1558148"/>
            <a:ext cx="7860693" cy="6205201"/>
          </a:xfrm>
          <a:custGeom>
            <a:avLst/>
            <a:gdLst/>
            <a:ahLst/>
            <a:cxnLst/>
            <a:rect r="r" b="b" t="t" l="l"/>
            <a:pathLst>
              <a:path h="6205201" w="7860693">
                <a:moveTo>
                  <a:pt x="0" y="0"/>
                </a:moveTo>
                <a:lnTo>
                  <a:pt x="7860693" y="0"/>
                </a:lnTo>
                <a:lnTo>
                  <a:pt x="7860693" y="6205201"/>
                </a:lnTo>
                <a:lnTo>
                  <a:pt x="0" y="620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65053" y="0"/>
            <a:ext cx="773305" cy="730343"/>
          </a:xfrm>
          <a:custGeom>
            <a:avLst/>
            <a:gdLst/>
            <a:ahLst/>
            <a:cxnLst/>
            <a:rect r="r" b="b" t="t" l="l"/>
            <a:pathLst>
              <a:path h="730343" w="773305">
                <a:moveTo>
                  <a:pt x="0" y="0"/>
                </a:moveTo>
                <a:lnTo>
                  <a:pt x="773305" y="0"/>
                </a:lnTo>
                <a:lnTo>
                  <a:pt x="773305" y="730343"/>
                </a:lnTo>
                <a:lnTo>
                  <a:pt x="0" y="73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0639" y="2120471"/>
            <a:ext cx="694767" cy="694767"/>
          </a:xfrm>
          <a:custGeom>
            <a:avLst/>
            <a:gdLst/>
            <a:ahLst/>
            <a:cxnLst/>
            <a:rect r="r" b="b" t="t" l="l"/>
            <a:pathLst>
              <a:path h="694767" w="694767">
                <a:moveTo>
                  <a:pt x="0" y="0"/>
                </a:moveTo>
                <a:lnTo>
                  <a:pt x="694768" y="0"/>
                </a:lnTo>
                <a:lnTo>
                  <a:pt x="694768" y="694768"/>
                </a:lnTo>
                <a:lnTo>
                  <a:pt x="0" y="694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4900" y="-120169"/>
            <a:ext cx="10791478" cy="105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7514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3298" y="2314359"/>
            <a:ext cx="8594702" cy="532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</a:pPr>
            <a:r>
              <a:rPr lang="en-US" sz="3202" spc="156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Training Loss:</a:t>
            </a:r>
          </a:p>
          <a:p>
            <a:pPr algn="l">
              <a:lnSpc>
                <a:spcPts val="3202"/>
              </a:lnSpc>
            </a:pPr>
          </a:p>
          <a:p>
            <a:pPr algn="ctr" marL="691452" indent="-345726" lvl="1">
              <a:lnSpc>
                <a:spcPts val="3202"/>
              </a:lnSpc>
              <a:buFont typeface="Arial"/>
              <a:buChar char="•"/>
            </a:pPr>
            <a:r>
              <a:rPr lang="en-US" b="true" sz="3202" spc="156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The training loss shows a steady decline, which is ideal for a well-learning model.</a:t>
            </a:r>
          </a:p>
          <a:p>
            <a:pPr algn="ctr">
              <a:lnSpc>
                <a:spcPts val="3202"/>
              </a:lnSpc>
            </a:pPr>
          </a:p>
          <a:p>
            <a:pPr algn="l">
              <a:lnSpc>
                <a:spcPts val="3202"/>
              </a:lnSpc>
            </a:pPr>
            <a:r>
              <a:rPr lang="en-US" sz="3202" spc="156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 Validation Loss:</a:t>
            </a:r>
          </a:p>
          <a:p>
            <a:pPr algn="l">
              <a:lnSpc>
                <a:spcPts val="3202"/>
              </a:lnSpc>
            </a:pPr>
          </a:p>
          <a:p>
            <a:pPr algn="ctr" marL="691452" indent="-345726" lvl="1">
              <a:lnSpc>
                <a:spcPts val="3202"/>
              </a:lnSpc>
              <a:buFont typeface="Arial"/>
              <a:buChar char="•"/>
            </a:pPr>
            <a:r>
              <a:rPr lang="en-US" b="true" sz="3202" spc="156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The validation loss decreases initially but starts to fluctuate after epoch 6 and stabilizes later, which again hints at possible overfitting.</a:t>
            </a:r>
          </a:p>
          <a:p>
            <a:pPr algn="ctr">
              <a:lnSpc>
                <a:spcPts val="320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840639" y="4603795"/>
            <a:ext cx="694767" cy="694767"/>
          </a:xfrm>
          <a:custGeom>
            <a:avLst/>
            <a:gdLst/>
            <a:ahLst/>
            <a:cxnLst/>
            <a:rect r="r" b="b" t="t" l="l"/>
            <a:pathLst>
              <a:path h="694767" w="694767">
                <a:moveTo>
                  <a:pt x="0" y="0"/>
                </a:moveTo>
                <a:lnTo>
                  <a:pt x="694768" y="0"/>
                </a:lnTo>
                <a:lnTo>
                  <a:pt x="694768" y="694767"/>
                </a:lnTo>
                <a:lnTo>
                  <a:pt x="0" y="694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77" r="0" b="-149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5929" y="2280107"/>
            <a:ext cx="12736143" cy="545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91"/>
              </a:lnSpc>
            </a:pPr>
            <a:r>
              <a:rPr lang="en-US" sz="19992">
                <a:solidFill>
                  <a:srgbClr val="F097FF"/>
                </a:solidFill>
                <a:latin typeface="Caladea"/>
                <a:ea typeface="Caladea"/>
                <a:cs typeface="Caladea"/>
                <a:sym typeface="Calade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65543" y="-1975943"/>
            <a:ext cx="24176613" cy="15083957"/>
          </a:xfrm>
          <a:custGeom>
            <a:avLst/>
            <a:gdLst/>
            <a:ahLst/>
            <a:cxnLst/>
            <a:rect r="r" b="b" t="t" l="l"/>
            <a:pathLst>
              <a:path h="15083957" w="24176613">
                <a:moveTo>
                  <a:pt x="0" y="0"/>
                </a:moveTo>
                <a:lnTo>
                  <a:pt x="24176612" y="0"/>
                </a:lnTo>
                <a:lnTo>
                  <a:pt x="24176612" y="15083957"/>
                </a:lnTo>
                <a:lnTo>
                  <a:pt x="0" y="15083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140" r="0" b="-301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0835" y="-7259677"/>
            <a:ext cx="13548200" cy="13548200"/>
          </a:xfrm>
          <a:custGeom>
            <a:avLst/>
            <a:gdLst/>
            <a:ahLst/>
            <a:cxnLst/>
            <a:rect r="r" b="b" t="t" l="l"/>
            <a:pathLst>
              <a:path h="13548200" w="13548200">
                <a:moveTo>
                  <a:pt x="0" y="0"/>
                </a:moveTo>
                <a:lnTo>
                  <a:pt x="13548201" y="0"/>
                </a:lnTo>
                <a:lnTo>
                  <a:pt x="13548201" y="13548200"/>
                </a:lnTo>
                <a:lnTo>
                  <a:pt x="0" y="1354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8733" y="815669"/>
            <a:ext cx="9588126" cy="138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3"/>
              </a:lnSpc>
            </a:pPr>
            <a:r>
              <a:rPr lang="en-US" sz="10013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213" y="2448814"/>
            <a:ext cx="11251167" cy="680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6"/>
              </a:lnSpc>
            </a:pPr>
          </a:p>
          <a:p>
            <a:pPr algn="just" marL="706783" indent="-353392" lvl="1">
              <a:lnSpc>
                <a:spcPts val="4321"/>
              </a:lnSpc>
              <a:buFont typeface="Arial"/>
              <a:buChar char="•"/>
            </a:pPr>
            <a:r>
              <a:rPr lang="en-US" b="true" sz="3273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Human Activity Recognition (HAR) is an emerging field in artificial intelligence that focuses on identifying and classifying human movements using data from sensors or videos. It plays a significant role in various applications .</a:t>
            </a:r>
          </a:p>
          <a:p>
            <a:pPr algn="just">
              <a:lnSpc>
                <a:spcPts val="4321"/>
              </a:lnSpc>
            </a:pPr>
          </a:p>
          <a:p>
            <a:pPr algn="just" marL="706783" indent="-353392" lvl="1">
              <a:lnSpc>
                <a:spcPts val="4321"/>
              </a:lnSpc>
              <a:buFont typeface="Arial"/>
              <a:buChar char="•"/>
            </a:pPr>
            <a:r>
              <a:rPr lang="en-US" b="true" sz="3273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Our project aims to develop an efficient system that can accurately recognize different human activities based on input data. </a:t>
            </a:r>
          </a:p>
          <a:p>
            <a:pPr algn="just">
              <a:lnSpc>
                <a:spcPts val="4321"/>
              </a:lnSpc>
            </a:pPr>
          </a:p>
          <a:p>
            <a:pPr algn="just">
              <a:lnSpc>
                <a:spcPts val="4321"/>
              </a:lnSpc>
            </a:pPr>
          </a:p>
          <a:p>
            <a:pPr algn="just">
              <a:lnSpc>
                <a:spcPts val="356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033" t="-53778" r="-1017" b="-76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33608" y="5930638"/>
            <a:ext cx="2912696" cy="29126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66117" y="5820028"/>
            <a:ext cx="2912696" cy="29126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016888" y="7119345"/>
            <a:ext cx="2211153" cy="4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CNN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96281" y="920558"/>
            <a:ext cx="13762011" cy="95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sz="6826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 DEEP LEARNING TECHNIQUES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6127" y="7109820"/>
            <a:ext cx="1827659" cy="4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LSTM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777287" y="1870635"/>
            <a:ext cx="0" cy="5516351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835401" y="7377461"/>
            <a:ext cx="2611572" cy="952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-5980563">
            <a:off x="-3910074" y="2735893"/>
            <a:ext cx="7820147" cy="13979236"/>
          </a:xfrm>
          <a:custGeom>
            <a:avLst/>
            <a:gdLst/>
            <a:ahLst/>
            <a:cxnLst/>
            <a:rect r="r" b="b" t="t" l="l"/>
            <a:pathLst>
              <a:path h="13979236" w="7820147">
                <a:moveTo>
                  <a:pt x="0" y="0"/>
                </a:moveTo>
                <a:lnTo>
                  <a:pt x="7820148" y="0"/>
                </a:lnTo>
                <a:lnTo>
                  <a:pt x="7820148" y="13979236"/>
                </a:lnTo>
                <a:lnTo>
                  <a:pt x="0" y="1397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79" t="0" r="-39379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7165698" y="7386986"/>
            <a:ext cx="2611589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-5980563">
            <a:off x="-7474942" y="-813160"/>
            <a:ext cx="13048470" cy="23325346"/>
          </a:xfrm>
          <a:custGeom>
            <a:avLst/>
            <a:gdLst/>
            <a:ahLst/>
            <a:cxnLst/>
            <a:rect r="r" b="b" t="t" l="l"/>
            <a:pathLst>
              <a:path h="23325346" w="13048470">
                <a:moveTo>
                  <a:pt x="0" y="0"/>
                </a:moveTo>
                <a:lnTo>
                  <a:pt x="13048470" y="0"/>
                </a:lnTo>
                <a:lnTo>
                  <a:pt x="13048470" y="23325346"/>
                </a:lnTo>
                <a:lnTo>
                  <a:pt x="0" y="2332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79" t="0" r="-3937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8078" y="5191178"/>
            <a:ext cx="6267312" cy="118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8"/>
              </a:lnSpc>
            </a:pPr>
            <a:r>
              <a:rPr lang="en-US" sz="431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2. LONG SHORT-TERM MEMORY (LSTM)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8078" y="6988698"/>
            <a:ext cx="8679660" cy="268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209" indent="-286104" lvl="1">
              <a:lnSpc>
                <a:spcPts val="3047"/>
              </a:lnSpc>
              <a:buFont typeface="Arial"/>
              <a:buChar char="•"/>
            </a:pPr>
            <a:r>
              <a:rPr lang="en-US" sz="265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LSTM is a type of recurrent neural network (RNN) that specializes in handling sequential data.</a:t>
            </a:r>
          </a:p>
          <a:p>
            <a:pPr algn="just">
              <a:lnSpc>
                <a:spcPts val="3047"/>
              </a:lnSpc>
            </a:pPr>
          </a:p>
          <a:p>
            <a:pPr algn="just" marL="572209" indent="-286104" lvl="1">
              <a:lnSpc>
                <a:spcPts val="3047"/>
              </a:lnSpc>
              <a:buFont typeface="Arial"/>
              <a:buChar char="•"/>
            </a:pPr>
            <a:r>
              <a:rPr lang="en-US" sz="265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It captures temporal dependencies in human movements, making it crucial for analyzing continuous activities over time.</a:t>
            </a:r>
          </a:p>
          <a:p>
            <a:pPr algn="just">
              <a:lnSpc>
                <a:spcPts val="304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980563">
            <a:off x="-4275730" y="4101826"/>
            <a:ext cx="7820147" cy="13979236"/>
          </a:xfrm>
          <a:custGeom>
            <a:avLst/>
            <a:gdLst/>
            <a:ahLst/>
            <a:cxnLst/>
            <a:rect r="r" b="b" t="t" l="l"/>
            <a:pathLst>
              <a:path h="13979236" w="7820147">
                <a:moveTo>
                  <a:pt x="0" y="0"/>
                </a:moveTo>
                <a:lnTo>
                  <a:pt x="7820147" y="0"/>
                </a:lnTo>
                <a:lnTo>
                  <a:pt x="7820147" y="13979236"/>
                </a:lnTo>
                <a:lnTo>
                  <a:pt x="0" y="1397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79" t="0" r="-3937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8078" y="585277"/>
            <a:ext cx="7531157" cy="119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7"/>
              </a:lnSpc>
            </a:pPr>
            <a:r>
              <a:rPr lang="en-US" sz="4355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1. CONVOLUTIONAL NEURAL NETWORKS (CNN)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078" y="2372653"/>
            <a:ext cx="8679660" cy="268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619" indent="-275310" lvl="1">
              <a:lnSpc>
                <a:spcPts val="3009"/>
              </a:lnSpc>
              <a:buFont typeface="Arial"/>
              <a:buChar char="•"/>
            </a:pPr>
            <a:r>
              <a:rPr lang="en-US" sz="2550" spc="119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CNN is used to extract spatial features from input data (such as images or sensor data).</a:t>
            </a:r>
          </a:p>
          <a:p>
            <a:pPr algn="just">
              <a:lnSpc>
                <a:spcPts val="3009"/>
              </a:lnSpc>
            </a:pPr>
          </a:p>
          <a:p>
            <a:pPr algn="just" marL="550619" indent="-275310" lvl="1">
              <a:lnSpc>
                <a:spcPts val="3009"/>
              </a:lnSpc>
              <a:buFont typeface="Arial"/>
              <a:buChar char="•"/>
            </a:pPr>
            <a:r>
              <a:rPr lang="en-US" sz="2550" spc="119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It identifies patterns and key features, making it ideal for recognizing human activities from video frames or sensor signals.</a:t>
            </a:r>
          </a:p>
          <a:p>
            <a:pPr algn="just">
              <a:lnSpc>
                <a:spcPts val="300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89804"/>
            <a:ext cx="14990045" cy="8428483"/>
          </a:xfrm>
          <a:custGeom>
            <a:avLst/>
            <a:gdLst/>
            <a:ahLst/>
            <a:cxnLst/>
            <a:rect r="r" b="b" t="t" l="l"/>
            <a:pathLst>
              <a:path h="8428483" w="14990045">
                <a:moveTo>
                  <a:pt x="0" y="0"/>
                </a:moveTo>
                <a:lnTo>
                  <a:pt x="14990045" y="0"/>
                </a:lnTo>
                <a:lnTo>
                  <a:pt x="14990045" y="8428483"/>
                </a:lnTo>
                <a:lnTo>
                  <a:pt x="0" y="8428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7825" y="514570"/>
            <a:ext cx="6552724" cy="12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5"/>
              </a:lnSpc>
              <a:spcBef>
                <a:spcPct val="0"/>
              </a:spcBef>
            </a:pPr>
            <a:r>
              <a:rPr lang="en-US" b="true" sz="8712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LSTM MODEL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5E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0597" y="1028700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1693" y="1028700"/>
            <a:ext cx="3398036" cy="8229600"/>
          </a:xfrm>
          <a:custGeom>
            <a:avLst/>
            <a:gdLst/>
            <a:ahLst/>
            <a:cxnLst/>
            <a:rect r="r" b="b" t="t" l="l"/>
            <a:pathLst>
              <a:path h="8229600" w="3398036">
                <a:moveTo>
                  <a:pt x="0" y="0"/>
                </a:moveTo>
                <a:lnTo>
                  <a:pt x="3398036" y="0"/>
                </a:lnTo>
                <a:lnTo>
                  <a:pt x="33980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678" t="0" r="-3067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908" y="3037096"/>
            <a:ext cx="7647185" cy="268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596"/>
              </a:lnSpc>
              <a:buFont typeface="Arial"/>
              <a:buChar char="•"/>
            </a:pPr>
            <a:r>
              <a:rPr lang="en-US" b="true" sz="2900" spc="142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  The objective of this project is to develop an efficient Human Activity Recognition (HAR) system that accurately identifies and classifies various human activities using the Video provided of the activity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79" y="6782183"/>
            <a:ext cx="7182825" cy="182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9103" indent="-314551" lvl="1">
              <a:lnSpc>
                <a:spcPts val="3671"/>
              </a:lnSpc>
              <a:buFont typeface="Arial"/>
              <a:buChar char="•"/>
            </a:pPr>
            <a:r>
              <a:rPr lang="en-US" b="true" sz="2913" spc="183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The system aims to leverage deep learning techniques to analyze  features from video sequences, ensuring activity recognition.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980563">
            <a:off x="-5158850" y="2940937"/>
            <a:ext cx="8786274" cy="15706278"/>
          </a:xfrm>
          <a:custGeom>
            <a:avLst/>
            <a:gdLst/>
            <a:ahLst/>
            <a:cxnLst/>
            <a:rect r="r" b="b" t="t" l="l"/>
            <a:pathLst>
              <a:path h="15706278" w="8786274">
                <a:moveTo>
                  <a:pt x="0" y="0"/>
                </a:moveTo>
                <a:lnTo>
                  <a:pt x="8786274" y="0"/>
                </a:lnTo>
                <a:lnTo>
                  <a:pt x="8786274" y="15706278"/>
                </a:lnTo>
                <a:lnTo>
                  <a:pt x="0" y="15706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79" t="0" r="-3937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2659" y="1171575"/>
            <a:ext cx="6942651" cy="150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OBJECTIVE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3538" y="1028700"/>
            <a:ext cx="6925762" cy="8229600"/>
          </a:xfrm>
          <a:custGeom>
            <a:avLst/>
            <a:gdLst/>
            <a:ahLst/>
            <a:cxnLst/>
            <a:rect r="r" b="b" t="t" l="l"/>
            <a:pathLst>
              <a:path h="8229600" w="6925762">
                <a:moveTo>
                  <a:pt x="0" y="0"/>
                </a:moveTo>
                <a:lnTo>
                  <a:pt x="6925762" y="0"/>
                </a:lnTo>
                <a:lnTo>
                  <a:pt x="69257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80801" y="159703"/>
            <a:ext cx="102191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 FOR  HAR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94937" y="2285475"/>
            <a:ext cx="6512243" cy="37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2773" spc="135" u="sng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  <a:hlinkClick r:id="rId4" tooltip="http://localhost:8892/notebooks/Documents/projects/Eoc%20and%20MFC/HAR_CNN-lstm.ipynb"/>
              </a:rPr>
              <a:t>click here to open the code in jupyter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25450" y="3037850"/>
            <a:ext cx="142218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How the  Code work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721258"/>
            <a:ext cx="18365974" cy="55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351" indent="-265675" lvl="1">
              <a:lnSpc>
                <a:spcPts val="5660"/>
              </a:lnSpc>
              <a:buAutoNum type="arabicPeriod" startAt="1"/>
            </a:pPr>
            <a:r>
              <a:rPr lang="en-US" sz="2461" spc="12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Data Loading: Videos are read, resized to 64x64, and divided into 20-frame sequences for processing.</a:t>
            </a:r>
          </a:p>
          <a:p>
            <a:pPr algn="l" marL="531351" indent="-265675" lvl="1">
              <a:lnSpc>
                <a:spcPts val="5660"/>
              </a:lnSpc>
              <a:buAutoNum type="arabicPeriod" startAt="1"/>
            </a:pPr>
            <a:r>
              <a:rPr lang="en-US" sz="2461" spc="12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Model Architecture: A CNN-LSTM model extracts spatial features and captures temporal dependencies for activity recognition.</a:t>
            </a:r>
          </a:p>
          <a:p>
            <a:pPr algn="l" marL="531351" indent="-265675" lvl="1">
              <a:lnSpc>
                <a:spcPts val="5660"/>
              </a:lnSpc>
              <a:buAutoNum type="arabicPeriod" startAt="1"/>
            </a:pPr>
            <a:r>
              <a:rPr lang="en-US" sz="2461" spc="12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Training Process: The model is trained using the Adam optimizer, with EarlyStopping and a Learning Rate Scheduler to improve performance.</a:t>
            </a:r>
          </a:p>
          <a:p>
            <a:pPr algn="l" marL="531351" indent="-265675" lvl="1">
              <a:lnSpc>
                <a:spcPts val="5660"/>
              </a:lnSpc>
              <a:buAutoNum type="arabicPeriod" startAt="1"/>
            </a:pPr>
            <a:r>
              <a:rPr lang="en-US" sz="2461" spc="12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Evaluation: Accuracy and loss graphs are plotted to monitor both training and validation performance.</a:t>
            </a:r>
          </a:p>
          <a:p>
            <a:pPr algn="l" marL="531351" indent="-265675" lvl="1">
              <a:lnSpc>
                <a:spcPts val="5660"/>
              </a:lnSpc>
              <a:buAutoNum type="arabicPeriod" startAt="1"/>
            </a:pPr>
            <a:r>
              <a:rPr lang="en-US" sz="2461" spc="12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Result Analysis: The model achieves ~90% training accuracy and ~75% validation accuracy, with slight overfitting signs.</a:t>
            </a:r>
          </a:p>
          <a:p>
            <a:pPr algn="l">
              <a:lnSpc>
                <a:spcPts val="344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5980563">
            <a:off x="13399428" y="-12379127"/>
            <a:ext cx="13048470" cy="23325346"/>
          </a:xfrm>
          <a:custGeom>
            <a:avLst/>
            <a:gdLst/>
            <a:ahLst/>
            <a:cxnLst/>
            <a:rect r="r" b="b" t="t" l="l"/>
            <a:pathLst>
              <a:path h="23325346" w="13048470">
                <a:moveTo>
                  <a:pt x="0" y="0"/>
                </a:moveTo>
                <a:lnTo>
                  <a:pt x="13048470" y="0"/>
                </a:lnTo>
                <a:lnTo>
                  <a:pt x="13048470" y="23325346"/>
                </a:lnTo>
                <a:lnTo>
                  <a:pt x="0" y="23325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79" t="0" r="-3937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5E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61658" y="0"/>
            <a:ext cx="12344400" cy="10287000"/>
          </a:xfrm>
          <a:custGeom>
            <a:avLst/>
            <a:gdLst/>
            <a:ahLst/>
            <a:cxnLst/>
            <a:rect r="r" b="b" t="t" l="l"/>
            <a:pathLst>
              <a:path h="10287000" w="12344400">
                <a:moveTo>
                  <a:pt x="0" y="0"/>
                </a:moveTo>
                <a:lnTo>
                  <a:pt x="12344400" y="0"/>
                </a:lnTo>
                <a:lnTo>
                  <a:pt x="12344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1658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079" y="511308"/>
            <a:ext cx="11305158" cy="136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6"/>
              </a:lnSpc>
            </a:pPr>
            <a:r>
              <a:rPr lang="en-US" sz="9723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METHODOLOGY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161658" y="514350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079" y="1859778"/>
            <a:ext cx="15062284" cy="842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3607" indent="-291804" lvl="1">
              <a:lnSpc>
                <a:spcPts val="5135"/>
              </a:lnSpc>
              <a:buAutoNum type="arabicPeriod" startAt="1"/>
            </a:pPr>
            <a:r>
              <a:rPr lang="en-US" b="true" sz="2703" spc="132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Data Collection and Loading</a:t>
            </a:r>
          </a:p>
          <a:p>
            <a:pPr algn="just" marL="537192" indent="-268596" lvl="1">
              <a:lnSpc>
                <a:spcPts val="4727"/>
              </a:lnSpc>
              <a:buFont typeface="Arial"/>
              <a:buChar char="•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The code utilizes the UCF50 dataset, a popular video dataset for human activity recognition.</a:t>
            </a:r>
          </a:p>
          <a:p>
            <a:pPr algn="just" marL="537192" indent="-268596" lvl="1">
              <a:lnSpc>
                <a:spcPts val="4727"/>
              </a:lnSpc>
              <a:buFont typeface="Arial"/>
              <a:buChar char="•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Videos are read using cv2 (OpenCV), resized to a defined resolution, and processed as sequences of frames.</a:t>
            </a:r>
          </a:p>
          <a:p>
            <a:pPr algn="just" marL="583607" indent="-291804" lvl="1">
              <a:lnSpc>
                <a:spcPts val="5135"/>
              </a:lnSpc>
              <a:buAutoNum type="arabicPeriod" startAt="1"/>
            </a:pPr>
            <a:r>
              <a:rPr lang="en-US" b="true" sz="2703" spc="132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Data Preprocessing</a:t>
            </a:r>
          </a:p>
          <a:p>
            <a:pPr algn="just" marL="537192" indent="-268596" lvl="1">
              <a:lnSpc>
                <a:spcPts val="4727"/>
              </a:lnSpc>
              <a:buFont typeface="Arial"/>
              <a:buChar char="•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Frames are resized to 64x64 for efficient processing.</a:t>
            </a:r>
          </a:p>
          <a:p>
            <a:pPr algn="just" marL="537192" indent="-268596" lvl="1">
              <a:lnSpc>
                <a:spcPts val="4727"/>
              </a:lnSpc>
              <a:buFont typeface="Arial"/>
              <a:buChar char="•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Each video is split into 20-frame sequences to maintain temporal context.</a:t>
            </a:r>
          </a:p>
          <a:p>
            <a:pPr algn="just" marL="537192" indent="-268596" lvl="1">
              <a:lnSpc>
                <a:spcPts val="4727"/>
              </a:lnSpc>
              <a:buFont typeface="Arial"/>
              <a:buChar char="•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Data augmentation may be included to improve model generalization.</a:t>
            </a:r>
          </a:p>
          <a:p>
            <a:pPr algn="just" marL="583607" indent="-291804" lvl="1">
              <a:lnSpc>
                <a:spcPts val="5135"/>
              </a:lnSpc>
              <a:buAutoNum type="arabicPeriod" startAt="1"/>
            </a:pPr>
            <a:r>
              <a:rPr lang="en-US" b="true" sz="2703" spc="132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Model Design</a:t>
            </a:r>
          </a:p>
          <a:p>
            <a:pPr algn="just" marL="537192" indent="-268596" lvl="1">
              <a:lnSpc>
                <a:spcPts val="4727"/>
              </a:lnSpc>
              <a:buFont typeface="Arial"/>
              <a:buChar char="•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The model leverages a CNN-LSTM architecture:</a:t>
            </a:r>
          </a:p>
          <a:p>
            <a:pPr algn="just" marL="1074385" indent="-358128" lvl="2">
              <a:lnSpc>
                <a:spcPts val="4727"/>
              </a:lnSpc>
              <a:buFont typeface="Arial"/>
              <a:buChar char="⚬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CNN extracts spatial features from individual frames.</a:t>
            </a:r>
          </a:p>
          <a:p>
            <a:pPr algn="just" marL="1074385" indent="-358128" lvl="2">
              <a:lnSpc>
                <a:spcPts val="4727"/>
              </a:lnSpc>
              <a:buFont typeface="Arial"/>
              <a:buChar char="⚬"/>
            </a:pPr>
            <a:r>
              <a:rPr lang="en-US" sz="2488" spc="121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LSTM captures temporal dependencies across video frames.</a:t>
            </a:r>
          </a:p>
          <a:p>
            <a:pPr algn="just">
              <a:lnSpc>
                <a:spcPts val="4727"/>
              </a:lnSpc>
            </a:pPr>
          </a:p>
          <a:p>
            <a:pPr algn="just">
              <a:lnSpc>
                <a:spcPts val="472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5E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7951" y="-2830406"/>
            <a:ext cx="8097834" cy="15305185"/>
          </a:xfrm>
          <a:custGeom>
            <a:avLst/>
            <a:gdLst/>
            <a:ahLst/>
            <a:cxnLst/>
            <a:rect r="r" b="b" t="t" l="l"/>
            <a:pathLst>
              <a:path h="15305185" w="8097834">
                <a:moveTo>
                  <a:pt x="0" y="0"/>
                </a:moveTo>
                <a:lnTo>
                  <a:pt x="8097834" y="0"/>
                </a:lnTo>
                <a:lnTo>
                  <a:pt x="8097834" y="15305185"/>
                </a:lnTo>
                <a:lnTo>
                  <a:pt x="0" y="15305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8667" y="-146305"/>
            <a:ext cx="19829693" cy="1186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8275" indent="-402758" lvl="2">
              <a:lnSpc>
                <a:spcPts val="6687"/>
              </a:lnSpc>
              <a:buFont typeface="Arial"/>
              <a:buChar char="⚬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The model layers include:</a:t>
            </a:r>
          </a:p>
          <a:p>
            <a:pPr algn="l" marL="1812413" indent="-453103" lvl="3">
              <a:lnSpc>
                <a:spcPts val="6687"/>
              </a:lnSpc>
              <a:buFont typeface="Arial"/>
              <a:buChar char="￭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Conv2D layers for feature extraction.</a:t>
            </a:r>
          </a:p>
          <a:p>
            <a:pPr algn="l" marL="1812413" indent="-453103" lvl="3">
              <a:lnSpc>
                <a:spcPts val="6687"/>
              </a:lnSpc>
              <a:buFont typeface="Arial"/>
              <a:buChar char="￭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MaxPooling2D for down-sampling.</a:t>
            </a:r>
          </a:p>
          <a:p>
            <a:pPr algn="l" marL="1812413" indent="-453103" lvl="3">
              <a:lnSpc>
                <a:spcPts val="6687"/>
              </a:lnSpc>
              <a:buFont typeface="Arial"/>
              <a:buChar char="￭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LSTM layers for sequential data learning.</a:t>
            </a:r>
          </a:p>
          <a:p>
            <a:pPr algn="l" marL="1812413" indent="-453103" lvl="3">
              <a:lnSpc>
                <a:spcPts val="6687"/>
              </a:lnSpc>
              <a:buFont typeface="Arial"/>
              <a:buChar char="￭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Dropout layers for regularization.</a:t>
            </a:r>
          </a:p>
          <a:p>
            <a:pPr algn="l" marL="1812413" indent="-453103" lvl="3">
              <a:lnSpc>
                <a:spcPts val="6687"/>
              </a:lnSpc>
              <a:buFont typeface="Arial"/>
              <a:buChar char="￭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Dense layers for classification.</a:t>
            </a:r>
          </a:p>
          <a:p>
            <a:pPr algn="l">
              <a:lnSpc>
                <a:spcPts val="7205"/>
              </a:lnSpc>
            </a:pPr>
            <a:r>
              <a:rPr lang="en-US" sz="3014" spc="14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4.</a:t>
            </a:r>
            <a:r>
              <a:rPr lang="en-US" sz="3014" spc="147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Training Strategy</a:t>
            </a:r>
          </a:p>
          <a:p>
            <a:pPr algn="l" marL="1208275" indent="-402758" lvl="2">
              <a:lnSpc>
                <a:spcPts val="6687"/>
              </a:lnSpc>
              <a:buFont typeface="Arial"/>
              <a:buChar char="⚬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A fixed seed (seed_constant = 27) ensures reproducibility.</a:t>
            </a:r>
          </a:p>
          <a:p>
            <a:pPr algn="l" marL="1208275" indent="-402758" lvl="2">
              <a:lnSpc>
                <a:spcPts val="6687"/>
              </a:lnSpc>
              <a:buFont typeface="Arial"/>
              <a:buChar char="⚬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The dataset is split into training and validation sets.</a:t>
            </a:r>
          </a:p>
          <a:p>
            <a:pPr algn="l" marL="1208275" indent="-402758" lvl="2">
              <a:lnSpc>
                <a:spcPts val="6687"/>
              </a:lnSpc>
              <a:buFont typeface="Arial"/>
              <a:buChar char="⚬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EarlyStopping is implemented to prevent overfitting.</a:t>
            </a:r>
          </a:p>
          <a:p>
            <a:pPr algn="l">
              <a:lnSpc>
                <a:spcPts val="7205"/>
              </a:lnSpc>
            </a:pPr>
            <a:r>
              <a:rPr lang="en-US" sz="3014" spc="14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5</a:t>
            </a:r>
            <a:r>
              <a:rPr lang="en-US" sz="3014" spc="147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.</a:t>
            </a:r>
            <a:r>
              <a:rPr lang="en-US" sz="3014" spc="147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Evaluation</a:t>
            </a:r>
          </a:p>
          <a:p>
            <a:pPr algn="l" marL="1208275" indent="-402758" lvl="2">
              <a:lnSpc>
                <a:spcPts val="6687"/>
              </a:lnSpc>
              <a:buFont typeface="Arial"/>
              <a:buChar char="⚬"/>
            </a:pPr>
            <a:r>
              <a:rPr lang="en-US" sz="2798" spc="137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The model's performance is measured using accuracy.</a:t>
            </a:r>
          </a:p>
          <a:p>
            <a:pPr algn="l">
              <a:lnSpc>
                <a:spcPts val="6687"/>
              </a:lnSpc>
            </a:pPr>
          </a:p>
          <a:p>
            <a:pPr algn="l">
              <a:lnSpc>
                <a:spcPts val="668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9144000" y="0"/>
            <a:ext cx="21233045" cy="10827236"/>
          </a:xfrm>
          <a:custGeom>
            <a:avLst/>
            <a:gdLst/>
            <a:ahLst/>
            <a:cxnLst/>
            <a:rect r="r" b="b" t="t" l="l"/>
            <a:pathLst>
              <a:path h="10827236" w="21233045">
                <a:moveTo>
                  <a:pt x="0" y="0"/>
                </a:moveTo>
                <a:lnTo>
                  <a:pt x="21233045" y="0"/>
                </a:lnTo>
                <a:lnTo>
                  <a:pt x="21233045" y="10827236"/>
                </a:lnTo>
                <a:lnTo>
                  <a:pt x="0" y="10827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DAGhHLr4qQE</dc:identifier>
  <dcterms:modified xsi:type="dcterms:W3CDTF">2011-08-01T06:04:30Z</dcterms:modified>
  <cp:revision>1</cp:revision>
  <dc:title>Group-12</dc:title>
</cp:coreProperties>
</file>